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  <p:sldMasterId id="2147483699" r:id="rId2"/>
  </p:sldMasterIdLst>
  <p:notesMasterIdLst>
    <p:notesMasterId r:id="rId1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3FF2C9-4A93-41EB-8E53-1E38F49281D4}" v="1114" dt="2020-12-21T06:30:08.8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78912D-50B3-4479-97E4-12F8833F3321}" type="datetimeFigureOut">
              <a:rPr lang="en-US"/>
              <a:t>12/20/2020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811D2-ED3C-4DDF-8F93-5E97373BE11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84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generations of communications satellites will provide hundreds of Gbps of throughput by using advanced digital payloads, which will allow for </a:t>
            </a:r>
          </a:p>
          <a:p>
            <a:r>
              <a:rPr lang="en-US" dirty="0"/>
              <a:t>1. beam-steering </a:t>
            </a:r>
          </a:p>
          <a:p>
            <a:r>
              <a:rPr lang="en-US" dirty="0"/>
              <a:t>2. beam-shaping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3. individual allocation of power and bandwidth for each beam. </a:t>
            </a:r>
          </a:p>
          <a:p>
            <a:endParaRPr lang="en-US" dirty="0"/>
          </a:p>
          <a:p>
            <a:r>
              <a:rPr lang="en-US" dirty="0"/>
              <a:t>Therefore, dynamic resource management (DRM) techniques for communications satellites will be crucial for operators to fully exploit the capabilities of their satellites.</a:t>
            </a:r>
            <a:endParaRPr lang="en-US" dirty="0"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811D2-ED3C-4DDF-8F93-5E97373BE11A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961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goal is to presents a method for joint power and bandwidth allocation in multibeam satellite systems. </a:t>
            </a:r>
          </a:p>
          <a:p>
            <a:r>
              <a:rPr lang="en-US" dirty="0"/>
              <a:t>To that end, we first develop a multibeam satellite model that accounts for </a:t>
            </a:r>
          </a:p>
          <a:p>
            <a:r>
              <a:rPr lang="en-US" dirty="0"/>
              <a:t>1. propagation effects, </a:t>
            </a:r>
          </a:p>
          <a:p>
            <a:r>
              <a:rPr lang="en-US" dirty="0"/>
              <a:t>2. interference among beams, </a:t>
            </a:r>
          </a:p>
          <a:p>
            <a:r>
              <a:rPr lang="en-US" dirty="0"/>
              <a:t>3. and atmospheric attenuation. </a:t>
            </a:r>
          </a:p>
          <a:p>
            <a:endParaRPr lang="en-US" dirty="0"/>
          </a:p>
          <a:p>
            <a:r>
              <a:rPr lang="en-US" dirty="0"/>
              <a:t>Next, we formulate the joint power and bandwidth allocation optimization problem, whose basis is hybrid genetic algorithm. </a:t>
            </a:r>
            <a:endParaRPr lang="en-US" dirty="0">
              <a:cs typeface="Calibri" panose="020F0502020204030204"/>
            </a:endParaRPr>
          </a:p>
          <a:p>
            <a:r>
              <a:rPr lang="en-US" dirty="0">
                <a:cs typeface="Calibri" panose="020F0502020204030204"/>
              </a:rPr>
              <a:t>We'll propose a pythonic model to solve this problem.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811D2-ED3C-4DDF-8F93-5E97373BE11A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019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operators are transitioning from rigid bent-pipe architectures towards flexible and reconfigurable satellite architectures. In newer designs analog payloads are replaced with digital payloads, which allow for dynamic on-demand resource allocation</a:t>
            </a:r>
            <a:br>
              <a:rPr lang="en-US" dirty="0">
                <a:cs typeface="+mn-lt"/>
              </a:rPr>
            </a:br>
            <a:r>
              <a:rPr lang="en-US" dirty="0"/>
              <a:t>https://youtu.be/0iKgOahW5y0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811D2-ED3C-4DDF-8F93-5E97373BE11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23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For this project we have worked on Link Budget Model. The other models that you can find  are 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1. Interference Models</a:t>
            </a:r>
          </a:p>
          <a:p>
            <a:r>
              <a:rPr lang="en-US">
                <a:cs typeface="Calibri"/>
              </a:rPr>
              <a:t>2. Atmospheric Attenuation Model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811D2-ED3C-4DDF-8F93-5E97373BE11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92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Link budget equaltion is used to compute the achievable date rate for each of the beams.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811D2-ED3C-4DDF-8F93-5E97373BE11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984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We consider a satellite with N fixed-pointing beams and Our objectve is to assign an average power and bandwidth to each of the N beams , such that the unmet system capacity (USC) is minimized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811D2-ED3C-4DDF-8F93-5E97373BE11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291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8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535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588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132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34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626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0105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7489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7222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80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81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3047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8936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579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1182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015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69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986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7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8421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02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188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12/20/2020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640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708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42C178-9447-4D6E-8F20-1F29744E86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endParaRPr lang="en-US" sz="5300"/>
          </a:p>
          <a:p>
            <a:pPr algn="ctr">
              <a:lnSpc>
                <a:spcPct val="90000"/>
              </a:lnSpc>
            </a:pPr>
            <a:r>
              <a:rPr lang="en-US" sz="5300">
                <a:ea typeface="+mj-lt"/>
                <a:cs typeface="+mj-lt"/>
              </a:rPr>
              <a:t>Power and Bandwidth Allocation in Multibeam Satellite Systems</a:t>
            </a:r>
            <a:endParaRPr lang="en-US" sz="5300"/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CD8E6-1201-4025-8B31-2DF102987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356388"/>
            <a:ext cx="10909640" cy="27590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0000"/>
              <a:t>Link Budget Model</a:t>
            </a:r>
          </a:p>
        </p:txBody>
      </p:sp>
      <p:sp>
        <p:nvSpPr>
          <p:cNvPr id="13" name="Date Placeholder 26">
            <a:extLst>
              <a:ext uri="{FF2B5EF4-FFF2-40B4-BE49-F238E27FC236}">
                <a16:creationId xmlns:a16="http://schemas.microsoft.com/office/drawing/2014/main" id="{CFDC8673-ECDC-4BBF-85A0-B3C8BF5D5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ooter Placeholder 27">
            <a:extLst>
              <a:ext uri="{FF2B5EF4-FFF2-40B4-BE49-F238E27FC236}">
                <a16:creationId xmlns:a16="http://schemas.microsoft.com/office/drawing/2014/main" id="{98563585-019D-4DED-B8F2-11788F2B3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Slide Number Placeholder 28">
            <a:extLst>
              <a:ext uri="{FF2B5EF4-FFF2-40B4-BE49-F238E27FC236}">
                <a16:creationId xmlns:a16="http://schemas.microsoft.com/office/drawing/2014/main" id="{41D92710-32AD-4D92-A7BE-0C32FB75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10000" y="3166330"/>
            <a:ext cx="4572000" cy="27432"/>
          </a:xfrm>
          <a:custGeom>
            <a:avLst/>
            <a:gdLst>
              <a:gd name="connsiteX0" fmla="*/ 0 w 4572000"/>
              <a:gd name="connsiteY0" fmla="*/ 0 h 27432"/>
              <a:gd name="connsiteX1" fmla="*/ 607423 w 4572000"/>
              <a:gd name="connsiteY1" fmla="*/ 0 h 27432"/>
              <a:gd name="connsiteX2" fmla="*/ 1123406 w 4572000"/>
              <a:gd name="connsiteY2" fmla="*/ 0 h 27432"/>
              <a:gd name="connsiteX3" fmla="*/ 1685109 w 4572000"/>
              <a:gd name="connsiteY3" fmla="*/ 0 h 27432"/>
              <a:gd name="connsiteX4" fmla="*/ 2383971 w 4572000"/>
              <a:gd name="connsiteY4" fmla="*/ 0 h 27432"/>
              <a:gd name="connsiteX5" fmla="*/ 2991394 w 4572000"/>
              <a:gd name="connsiteY5" fmla="*/ 0 h 27432"/>
              <a:gd name="connsiteX6" fmla="*/ 3553097 w 4572000"/>
              <a:gd name="connsiteY6" fmla="*/ 0 h 27432"/>
              <a:gd name="connsiteX7" fmla="*/ 4572000 w 4572000"/>
              <a:gd name="connsiteY7" fmla="*/ 0 h 27432"/>
              <a:gd name="connsiteX8" fmla="*/ 4572000 w 4572000"/>
              <a:gd name="connsiteY8" fmla="*/ 27432 h 27432"/>
              <a:gd name="connsiteX9" fmla="*/ 3918857 w 4572000"/>
              <a:gd name="connsiteY9" fmla="*/ 27432 h 27432"/>
              <a:gd name="connsiteX10" fmla="*/ 3357154 w 4572000"/>
              <a:gd name="connsiteY10" fmla="*/ 27432 h 27432"/>
              <a:gd name="connsiteX11" fmla="*/ 2612571 w 4572000"/>
              <a:gd name="connsiteY11" fmla="*/ 27432 h 27432"/>
              <a:gd name="connsiteX12" fmla="*/ 2005149 w 4572000"/>
              <a:gd name="connsiteY12" fmla="*/ 27432 h 27432"/>
              <a:gd name="connsiteX13" fmla="*/ 1489166 w 4572000"/>
              <a:gd name="connsiteY13" fmla="*/ 27432 h 27432"/>
              <a:gd name="connsiteX14" fmla="*/ 790303 w 4572000"/>
              <a:gd name="connsiteY14" fmla="*/ 27432 h 27432"/>
              <a:gd name="connsiteX15" fmla="*/ 0 w 4572000"/>
              <a:gd name="connsiteY15" fmla="*/ 27432 h 27432"/>
              <a:gd name="connsiteX16" fmla="*/ 0 w 457200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27432" fill="none" extrusionOk="0">
                <a:moveTo>
                  <a:pt x="0" y="0"/>
                </a:moveTo>
                <a:cubicBezTo>
                  <a:pt x="150397" y="-23421"/>
                  <a:pt x="474161" y="9174"/>
                  <a:pt x="607423" y="0"/>
                </a:cubicBezTo>
                <a:cubicBezTo>
                  <a:pt x="740685" y="-9174"/>
                  <a:pt x="868821" y="-4258"/>
                  <a:pt x="1123406" y="0"/>
                </a:cubicBezTo>
                <a:cubicBezTo>
                  <a:pt x="1377991" y="4258"/>
                  <a:pt x="1567664" y="-12410"/>
                  <a:pt x="1685109" y="0"/>
                </a:cubicBezTo>
                <a:cubicBezTo>
                  <a:pt x="1802554" y="12410"/>
                  <a:pt x="2193086" y="-14353"/>
                  <a:pt x="2383971" y="0"/>
                </a:cubicBezTo>
                <a:cubicBezTo>
                  <a:pt x="2574856" y="14353"/>
                  <a:pt x="2697477" y="-26142"/>
                  <a:pt x="2991394" y="0"/>
                </a:cubicBezTo>
                <a:cubicBezTo>
                  <a:pt x="3285311" y="26142"/>
                  <a:pt x="3423667" y="26544"/>
                  <a:pt x="3553097" y="0"/>
                </a:cubicBezTo>
                <a:cubicBezTo>
                  <a:pt x="3682527" y="-26544"/>
                  <a:pt x="4344147" y="50350"/>
                  <a:pt x="4572000" y="0"/>
                </a:cubicBezTo>
                <a:cubicBezTo>
                  <a:pt x="4571027" y="8304"/>
                  <a:pt x="4571522" y="21512"/>
                  <a:pt x="4572000" y="27432"/>
                </a:cubicBezTo>
                <a:cubicBezTo>
                  <a:pt x="4438349" y="5490"/>
                  <a:pt x="4090129" y="31231"/>
                  <a:pt x="3918857" y="27432"/>
                </a:cubicBezTo>
                <a:cubicBezTo>
                  <a:pt x="3747585" y="23633"/>
                  <a:pt x="3498826" y="6883"/>
                  <a:pt x="3357154" y="27432"/>
                </a:cubicBezTo>
                <a:cubicBezTo>
                  <a:pt x="3215482" y="47981"/>
                  <a:pt x="2784289" y="56849"/>
                  <a:pt x="2612571" y="27432"/>
                </a:cubicBezTo>
                <a:cubicBezTo>
                  <a:pt x="2440853" y="-1985"/>
                  <a:pt x="2261292" y="25951"/>
                  <a:pt x="2005149" y="27432"/>
                </a:cubicBezTo>
                <a:cubicBezTo>
                  <a:pt x="1749006" y="28913"/>
                  <a:pt x="1700078" y="34342"/>
                  <a:pt x="1489166" y="27432"/>
                </a:cubicBezTo>
                <a:cubicBezTo>
                  <a:pt x="1278254" y="20522"/>
                  <a:pt x="1077188" y="56916"/>
                  <a:pt x="790303" y="27432"/>
                </a:cubicBezTo>
                <a:cubicBezTo>
                  <a:pt x="503418" y="-2052"/>
                  <a:pt x="359168" y="57044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572000" h="27432" stroke="0" extrusionOk="0">
                <a:moveTo>
                  <a:pt x="0" y="0"/>
                </a:moveTo>
                <a:cubicBezTo>
                  <a:pt x="155698" y="6780"/>
                  <a:pt x="465972" y="13197"/>
                  <a:pt x="607423" y="0"/>
                </a:cubicBezTo>
                <a:cubicBezTo>
                  <a:pt x="748874" y="-13197"/>
                  <a:pt x="1014133" y="22994"/>
                  <a:pt x="1123406" y="0"/>
                </a:cubicBezTo>
                <a:cubicBezTo>
                  <a:pt x="1232679" y="-22994"/>
                  <a:pt x="1639431" y="-2997"/>
                  <a:pt x="1867989" y="0"/>
                </a:cubicBezTo>
                <a:cubicBezTo>
                  <a:pt x="2096547" y="2997"/>
                  <a:pt x="2265668" y="29557"/>
                  <a:pt x="2475411" y="0"/>
                </a:cubicBezTo>
                <a:cubicBezTo>
                  <a:pt x="2685154" y="-29557"/>
                  <a:pt x="2951491" y="73"/>
                  <a:pt x="3082834" y="0"/>
                </a:cubicBezTo>
                <a:cubicBezTo>
                  <a:pt x="3214177" y="-73"/>
                  <a:pt x="3641000" y="-33478"/>
                  <a:pt x="3827417" y="0"/>
                </a:cubicBezTo>
                <a:cubicBezTo>
                  <a:pt x="4013834" y="33478"/>
                  <a:pt x="4345917" y="14255"/>
                  <a:pt x="4572000" y="0"/>
                </a:cubicBezTo>
                <a:cubicBezTo>
                  <a:pt x="4572485" y="9333"/>
                  <a:pt x="4573278" y="19699"/>
                  <a:pt x="4572000" y="27432"/>
                </a:cubicBezTo>
                <a:cubicBezTo>
                  <a:pt x="4318030" y="43025"/>
                  <a:pt x="4161104" y="34314"/>
                  <a:pt x="4010297" y="27432"/>
                </a:cubicBezTo>
                <a:cubicBezTo>
                  <a:pt x="3859490" y="20550"/>
                  <a:pt x="3592529" y="6613"/>
                  <a:pt x="3357154" y="27432"/>
                </a:cubicBezTo>
                <a:cubicBezTo>
                  <a:pt x="3121779" y="48251"/>
                  <a:pt x="2884285" y="3780"/>
                  <a:pt x="2704011" y="27432"/>
                </a:cubicBezTo>
                <a:cubicBezTo>
                  <a:pt x="2523737" y="51084"/>
                  <a:pt x="2295944" y="32081"/>
                  <a:pt x="2096589" y="27432"/>
                </a:cubicBezTo>
                <a:cubicBezTo>
                  <a:pt x="1897234" y="22783"/>
                  <a:pt x="1623782" y="52518"/>
                  <a:pt x="1352006" y="27432"/>
                </a:cubicBezTo>
                <a:cubicBezTo>
                  <a:pt x="1080230" y="2346"/>
                  <a:pt x="869959" y="12864"/>
                  <a:pt x="607423" y="27432"/>
                </a:cubicBezTo>
                <a:cubicBezTo>
                  <a:pt x="344887" y="42000"/>
                  <a:pt x="188100" y="40051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97E5FD"/>
          </a:solidFill>
          <a:ln w="38100" cap="rnd">
            <a:solidFill>
              <a:srgbClr val="97E5F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C0A125E-692C-4D5F-B62D-96E5A37D1C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97031" y="3661631"/>
            <a:ext cx="12855157" cy="319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58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11">
            <a:extLst>
              <a:ext uri="{FF2B5EF4-FFF2-40B4-BE49-F238E27FC236}">
                <a16:creationId xmlns:a16="http://schemas.microsoft.com/office/drawing/2014/main" id="{48A8D901-A3D4-47FE-97FD-FE365174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53D7DFD9-ADE0-4E73-A108-EC60196DDF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669" b="14227"/>
          <a:stretch/>
        </p:blipFill>
        <p:spPr>
          <a:xfrm>
            <a:off x="20" y="1"/>
            <a:ext cx="12191980" cy="6227481"/>
          </a:xfrm>
          <a:custGeom>
            <a:avLst/>
            <a:gdLst/>
            <a:ahLst/>
            <a:cxnLst/>
            <a:rect l="l" t="t" r="r" b="b"/>
            <a:pathLst>
              <a:path w="12188952" h="6168721">
                <a:moveTo>
                  <a:pt x="0" y="0"/>
                </a:moveTo>
                <a:lnTo>
                  <a:pt x="12188952" y="0"/>
                </a:lnTo>
                <a:lnTo>
                  <a:pt x="12188952" y="6140172"/>
                </a:lnTo>
                <a:lnTo>
                  <a:pt x="11986461" y="6135590"/>
                </a:lnTo>
                <a:cubicBezTo>
                  <a:pt x="11912297" y="6136565"/>
                  <a:pt x="11838168" y="6140192"/>
                  <a:pt x="11764214" y="6146469"/>
                </a:cubicBezTo>
                <a:cubicBezTo>
                  <a:pt x="11656850" y="6154473"/>
                  <a:pt x="11548596" y="6165527"/>
                  <a:pt x="11441995" y="6145198"/>
                </a:cubicBezTo>
                <a:cubicBezTo>
                  <a:pt x="11324975" y="6122709"/>
                  <a:pt x="11208081" y="6122582"/>
                  <a:pt x="11090044" y="6128299"/>
                </a:cubicBezTo>
                <a:cubicBezTo>
                  <a:pt x="10989160" y="6133127"/>
                  <a:pt x="10888657" y="6158539"/>
                  <a:pt x="10787011" y="6131730"/>
                </a:cubicBezTo>
                <a:cubicBezTo>
                  <a:pt x="10776897" y="6130256"/>
                  <a:pt x="10766592" y="6130688"/>
                  <a:pt x="10756643" y="6133000"/>
                </a:cubicBezTo>
                <a:cubicBezTo>
                  <a:pt x="10645468" y="6148374"/>
                  <a:pt x="10533530" y="6135796"/>
                  <a:pt x="10421973" y="6140116"/>
                </a:cubicBezTo>
                <a:cubicBezTo>
                  <a:pt x="10370515" y="6142149"/>
                  <a:pt x="10318040" y="6141005"/>
                  <a:pt x="10267216" y="6146469"/>
                </a:cubicBezTo>
                <a:cubicBezTo>
                  <a:pt x="10150577" y="6158920"/>
                  <a:pt x="10034192" y="6165527"/>
                  <a:pt x="9918824" y="6136177"/>
                </a:cubicBezTo>
                <a:cubicBezTo>
                  <a:pt x="9885153" y="6128261"/>
                  <a:pt x="9850745" y="6124005"/>
                  <a:pt x="9816160" y="6123471"/>
                </a:cubicBezTo>
                <a:cubicBezTo>
                  <a:pt x="9703206" y="6119405"/>
                  <a:pt x="9590632" y="6127156"/>
                  <a:pt x="9478059" y="6133509"/>
                </a:cubicBezTo>
                <a:cubicBezTo>
                  <a:pt x="9399918" y="6137956"/>
                  <a:pt x="9321904" y="6147612"/>
                  <a:pt x="9243637" y="6139480"/>
                </a:cubicBezTo>
                <a:cubicBezTo>
                  <a:pt x="9198150" y="6134779"/>
                  <a:pt x="9152282" y="6134779"/>
                  <a:pt x="9106795" y="6139480"/>
                </a:cubicBezTo>
                <a:cubicBezTo>
                  <a:pt x="9022962" y="6149302"/>
                  <a:pt x="8938380" y="6151132"/>
                  <a:pt x="8854204" y="6144944"/>
                </a:cubicBezTo>
                <a:cubicBezTo>
                  <a:pt x="8728543" y="6134144"/>
                  <a:pt x="8603010" y="6125123"/>
                  <a:pt x="8476969" y="6142276"/>
                </a:cubicBezTo>
                <a:cubicBezTo>
                  <a:pt x="8405486" y="6153508"/>
                  <a:pt x="8332808" y="6154829"/>
                  <a:pt x="8260970" y="6146214"/>
                </a:cubicBezTo>
                <a:cubicBezTo>
                  <a:pt x="8089823" y="6122200"/>
                  <a:pt x="7918295" y="6129951"/>
                  <a:pt x="7746767" y="6139861"/>
                </a:cubicBezTo>
                <a:cubicBezTo>
                  <a:pt x="7632160" y="6146596"/>
                  <a:pt x="7517046" y="6158920"/>
                  <a:pt x="7402693" y="6142657"/>
                </a:cubicBezTo>
                <a:cubicBezTo>
                  <a:pt x="7256831" y="6122328"/>
                  <a:pt x="7110841" y="6129062"/>
                  <a:pt x="6964597" y="6135033"/>
                </a:cubicBezTo>
                <a:cubicBezTo>
                  <a:pt x="6857233" y="6139480"/>
                  <a:pt x="6749742" y="6152949"/>
                  <a:pt x="6642124" y="6136304"/>
                </a:cubicBezTo>
                <a:cubicBezTo>
                  <a:pt x="6631045" y="6134792"/>
                  <a:pt x="6619775" y="6135923"/>
                  <a:pt x="6609216" y="6139607"/>
                </a:cubicBezTo>
                <a:cubicBezTo>
                  <a:pt x="6568379" y="6153050"/>
                  <a:pt x="6524595" y="6154854"/>
                  <a:pt x="6482793" y="6144817"/>
                </a:cubicBezTo>
                <a:cubicBezTo>
                  <a:pt x="6405669" y="6127918"/>
                  <a:pt x="6328672" y="6120549"/>
                  <a:pt x="6250150" y="6135923"/>
                </a:cubicBezTo>
                <a:cubicBezTo>
                  <a:pt x="6217254" y="6142809"/>
                  <a:pt x="6183521" y="6144817"/>
                  <a:pt x="6150028" y="6141894"/>
                </a:cubicBezTo>
                <a:cubicBezTo>
                  <a:pt x="6020175" y="6128934"/>
                  <a:pt x="5890068" y="6134017"/>
                  <a:pt x="5760087" y="6136558"/>
                </a:cubicBezTo>
                <a:cubicBezTo>
                  <a:pt x="5521345" y="6141005"/>
                  <a:pt x="5282477" y="6136558"/>
                  <a:pt x="5044242" y="6159301"/>
                </a:cubicBezTo>
                <a:cubicBezTo>
                  <a:pt x="4979506" y="6165463"/>
                  <a:pt x="4914326" y="6169403"/>
                  <a:pt x="4849272" y="6168624"/>
                </a:cubicBezTo>
                <a:cubicBezTo>
                  <a:pt x="4784218" y="6167846"/>
                  <a:pt x="4719291" y="6162351"/>
                  <a:pt x="4655063" y="6149645"/>
                </a:cubicBezTo>
                <a:cubicBezTo>
                  <a:pt x="4447578" y="6109368"/>
                  <a:pt x="4239457" y="6106826"/>
                  <a:pt x="4029811" y="6123090"/>
                </a:cubicBezTo>
                <a:cubicBezTo>
                  <a:pt x="3943792" y="6129824"/>
                  <a:pt x="3857774" y="6141005"/>
                  <a:pt x="3771375" y="6138845"/>
                </a:cubicBezTo>
                <a:cubicBezTo>
                  <a:pt x="3623225" y="6134906"/>
                  <a:pt x="3474948" y="6142911"/>
                  <a:pt x="3326672" y="6140878"/>
                </a:cubicBezTo>
                <a:cubicBezTo>
                  <a:pt x="3322669" y="6140306"/>
                  <a:pt x="3318578" y="6140840"/>
                  <a:pt x="3314855" y="6142403"/>
                </a:cubicBezTo>
                <a:cubicBezTo>
                  <a:pt x="3278008" y="6167687"/>
                  <a:pt x="3237604" y="6157904"/>
                  <a:pt x="3199487" y="6151297"/>
                </a:cubicBezTo>
                <a:cubicBezTo>
                  <a:pt x="3072810" y="6129316"/>
                  <a:pt x="2946260" y="6118516"/>
                  <a:pt x="2817550" y="6135542"/>
                </a:cubicBezTo>
                <a:cubicBezTo>
                  <a:pt x="2694647" y="6153368"/>
                  <a:pt x="2569990" y="6155591"/>
                  <a:pt x="2446541" y="6142149"/>
                </a:cubicBezTo>
                <a:cubicBezTo>
                  <a:pt x="2276791" y="6122328"/>
                  <a:pt x="2107677" y="6126521"/>
                  <a:pt x="1938308" y="6142149"/>
                </a:cubicBezTo>
                <a:cubicBezTo>
                  <a:pt x="1869570" y="6148501"/>
                  <a:pt x="1799815" y="6159301"/>
                  <a:pt x="1731712" y="6143419"/>
                </a:cubicBezTo>
                <a:cubicBezTo>
                  <a:pt x="1647854" y="6123979"/>
                  <a:pt x="1564250" y="6130332"/>
                  <a:pt x="1480137" y="6134652"/>
                </a:cubicBezTo>
                <a:cubicBezTo>
                  <a:pt x="1373663" y="6140243"/>
                  <a:pt x="1267442" y="6156379"/>
                  <a:pt x="1160586" y="6143673"/>
                </a:cubicBezTo>
                <a:cubicBezTo>
                  <a:pt x="1111161" y="6137829"/>
                  <a:pt x="1062116" y="6128553"/>
                  <a:pt x="1012055" y="6130967"/>
                </a:cubicBezTo>
                <a:cubicBezTo>
                  <a:pt x="873562" y="6137320"/>
                  <a:pt x="735196" y="6144817"/>
                  <a:pt x="596449" y="6143673"/>
                </a:cubicBezTo>
                <a:cubicBezTo>
                  <a:pt x="538383" y="6143292"/>
                  <a:pt x="480699" y="6141386"/>
                  <a:pt x="422887" y="6137193"/>
                </a:cubicBezTo>
                <a:cubicBezTo>
                  <a:pt x="315015" y="6129316"/>
                  <a:pt x="207524" y="6139989"/>
                  <a:pt x="100033" y="6143800"/>
                </a:cubicBezTo>
                <a:lnTo>
                  <a:pt x="0" y="6139320"/>
                </a:lnTo>
                <a:lnTo>
                  <a:pt x="0" y="342475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69286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46B90B-B6D5-4C3D-B978-5A920CFED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/>
              <a:t>Link Budget Equaltion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64760-A533-4C87-A410-C5E470B62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500" b="1"/>
              <a:t>We have used 6 Equation to compute the link</a:t>
            </a:r>
          </a:p>
          <a:p>
            <a:pPr lvl="1">
              <a:lnSpc>
                <a:spcPct val="100000"/>
              </a:lnSpc>
            </a:pPr>
            <a:r>
              <a:rPr lang="en-US" sz="1500" b="1"/>
              <a:t>Calculation of Signal to Noise Ratio (SNR)</a:t>
            </a:r>
          </a:p>
          <a:p>
            <a:pPr lvl="1">
              <a:lnSpc>
                <a:spcPct val="100000"/>
              </a:lnSpc>
            </a:pPr>
            <a:r>
              <a:rPr lang="en-US" sz="1500" b="1"/>
              <a:t>Calculation of Loss due to atmoshphere and other factors</a:t>
            </a:r>
          </a:p>
          <a:p>
            <a:pPr lvl="1">
              <a:lnSpc>
                <a:spcPct val="100000"/>
              </a:lnSpc>
            </a:pPr>
            <a:r>
              <a:rPr lang="en-US" sz="1500" b="1"/>
              <a:t>System Tempreature</a:t>
            </a:r>
          </a:p>
          <a:p>
            <a:pPr lvl="1">
              <a:lnSpc>
                <a:spcPct val="100000"/>
              </a:lnSpc>
            </a:pPr>
            <a:r>
              <a:rPr lang="en-US" sz="1500" b="1"/>
              <a:t>Calculation of Signal to Interference plus Noise Ratio (SINR)</a:t>
            </a:r>
          </a:p>
          <a:p>
            <a:pPr lvl="1">
              <a:lnSpc>
                <a:spcPct val="100000"/>
              </a:lnSpc>
            </a:pPr>
            <a:r>
              <a:rPr lang="en-US" sz="1500" b="1"/>
              <a:t>Energy per bit to Noise + Interfernce Ratio</a:t>
            </a:r>
          </a:p>
          <a:p>
            <a:pPr lvl="1">
              <a:lnSpc>
                <a:spcPct val="100000"/>
              </a:lnSpc>
            </a:pPr>
            <a:r>
              <a:rPr lang="en-US" sz="1500" b="1"/>
              <a:t>Beam Data Rate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5660D2-4676-47FF-B6B5-ED737D7CF5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30" r="20013" b="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24212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78CC48C-9275-4EFA-9B84-8E818500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24B312-93C7-477F-9C5D-8942E45D2D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" r="-2" b="-2"/>
          <a:stretch/>
        </p:blipFill>
        <p:spPr>
          <a:xfrm>
            <a:off x="-1" y="-1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A324144-E9CF-4B12-A53E-FAC0D281D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5000">
                <a:schemeClr val="tx1">
                  <a:alpha val="40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D49193-2E20-4F89-BFA3-61801DA05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04" y="4553712"/>
            <a:ext cx="10908792" cy="10698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0ACCA-A190-4987-951D-E93A9BB0F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5678424"/>
            <a:ext cx="10908792" cy="5486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5340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Text, letter&#10;&#10;Description automatically generated">
            <a:extLst>
              <a:ext uri="{FF2B5EF4-FFF2-40B4-BE49-F238E27FC236}">
                <a16:creationId xmlns:a16="http://schemas.microsoft.com/office/drawing/2014/main" id="{9AF24D9E-7889-46ED-832E-E40803C141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0" r="5658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22312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D68C15-8703-4737-ACA0-36A8D918B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/>
              <a:t>Future Work</a:t>
            </a:r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56708D"/>
          </a:solidFill>
          <a:ln w="38100" cap="rnd">
            <a:solidFill>
              <a:srgbClr val="56708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09052-B9F1-4030-A3F7-1DEEC6606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b="1"/>
              <a:t>We are going to implement Hybrid Genetic Algorithm to Solve this Optimization Problem and Code this in Python. We are going to use DEAP python library to solve our problem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4A89BF-E21E-46BF-8127-CF98B98734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60" r="2418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51868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59740F-B135-4343-990B-444BEEEC5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/>
              <a:t>Dynamic Resource Management</a:t>
            </a: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27432"/>
          </a:xfrm>
          <a:custGeom>
            <a:avLst/>
            <a:gdLst>
              <a:gd name="connsiteX0" fmla="*/ 0 w 3474720"/>
              <a:gd name="connsiteY0" fmla="*/ 0 h 27432"/>
              <a:gd name="connsiteX1" fmla="*/ 660197 w 3474720"/>
              <a:gd name="connsiteY1" fmla="*/ 0 h 27432"/>
              <a:gd name="connsiteX2" fmla="*/ 1355141 w 3474720"/>
              <a:gd name="connsiteY2" fmla="*/ 0 h 27432"/>
              <a:gd name="connsiteX3" fmla="*/ 2084832 w 3474720"/>
              <a:gd name="connsiteY3" fmla="*/ 0 h 27432"/>
              <a:gd name="connsiteX4" fmla="*/ 2814523 w 3474720"/>
              <a:gd name="connsiteY4" fmla="*/ 0 h 27432"/>
              <a:gd name="connsiteX5" fmla="*/ 3474720 w 3474720"/>
              <a:gd name="connsiteY5" fmla="*/ 0 h 27432"/>
              <a:gd name="connsiteX6" fmla="*/ 3474720 w 3474720"/>
              <a:gd name="connsiteY6" fmla="*/ 27432 h 27432"/>
              <a:gd name="connsiteX7" fmla="*/ 2710282 w 3474720"/>
              <a:gd name="connsiteY7" fmla="*/ 27432 h 27432"/>
              <a:gd name="connsiteX8" fmla="*/ 1945843 w 3474720"/>
              <a:gd name="connsiteY8" fmla="*/ 27432 h 27432"/>
              <a:gd name="connsiteX9" fmla="*/ 1250899 w 3474720"/>
              <a:gd name="connsiteY9" fmla="*/ 27432 h 27432"/>
              <a:gd name="connsiteX10" fmla="*/ 0 w 3474720"/>
              <a:gd name="connsiteY10" fmla="*/ 27432 h 27432"/>
              <a:gd name="connsiteX11" fmla="*/ 0 w 347472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74720" h="27432" fill="none" extrusionOk="0">
                <a:moveTo>
                  <a:pt x="0" y="0"/>
                </a:moveTo>
                <a:cubicBezTo>
                  <a:pt x="307185" y="-8713"/>
                  <a:pt x="392307" y="-13121"/>
                  <a:pt x="660197" y="0"/>
                </a:cubicBezTo>
                <a:cubicBezTo>
                  <a:pt x="928087" y="13121"/>
                  <a:pt x="1167029" y="-2668"/>
                  <a:pt x="1355141" y="0"/>
                </a:cubicBezTo>
                <a:cubicBezTo>
                  <a:pt x="1543253" y="2668"/>
                  <a:pt x="1739408" y="-6709"/>
                  <a:pt x="2084832" y="0"/>
                </a:cubicBezTo>
                <a:cubicBezTo>
                  <a:pt x="2430256" y="6709"/>
                  <a:pt x="2538889" y="29706"/>
                  <a:pt x="2814523" y="0"/>
                </a:cubicBezTo>
                <a:cubicBezTo>
                  <a:pt x="3090157" y="-29706"/>
                  <a:pt x="3152920" y="-15446"/>
                  <a:pt x="3474720" y="0"/>
                </a:cubicBezTo>
                <a:cubicBezTo>
                  <a:pt x="3473554" y="7395"/>
                  <a:pt x="3474765" y="21864"/>
                  <a:pt x="3474720" y="27432"/>
                </a:cubicBezTo>
                <a:cubicBezTo>
                  <a:pt x="3275380" y="12730"/>
                  <a:pt x="2958934" y="10130"/>
                  <a:pt x="2710282" y="27432"/>
                </a:cubicBezTo>
                <a:cubicBezTo>
                  <a:pt x="2461630" y="44734"/>
                  <a:pt x="2131168" y="43757"/>
                  <a:pt x="1945843" y="27432"/>
                </a:cubicBezTo>
                <a:cubicBezTo>
                  <a:pt x="1760518" y="11107"/>
                  <a:pt x="1444829" y="-3738"/>
                  <a:pt x="1250899" y="27432"/>
                </a:cubicBezTo>
                <a:cubicBezTo>
                  <a:pt x="1056969" y="58602"/>
                  <a:pt x="444992" y="52761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474720" h="27432" stroke="0" extrusionOk="0">
                <a:moveTo>
                  <a:pt x="0" y="0"/>
                </a:moveTo>
                <a:cubicBezTo>
                  <a:pt x="300114" y="-5103"/>
                  <a:pt x="525093" y="-25284"/>
                  <a:pt x="660197" y="0"/>
                </a:cubicBezTo>
                <a:cubicBezTo>
                  <a:pt x="795301" y="25284"/>
                  <a:pt x="1023172" y="17955"/>
                  <a:pt x="1250899" y="0"/>
                </a:cubicBezTo>
                <a:cubicBezTo>
                  <a:pt x="1478626" y="-17955"/>
                  <a:pt x="1782079" y="-27844"/>
                  <a:pt x="2015338" y="0"/>
                </a:cubicBezTo>
                <a:cubicBezTo>
                  <a:pt x="2248597" y="27844"/>
                  <a:pt x="2491007" y="27648"/>
                  <a:pt x="2675534" y="0"/>
                </a:cubicBezTo>
                <a:cubicBezTo>
                  <a:pt x="2860061" y="-27648"/>
                  <a:pt x="3088679" y="-3661"/>
                  <a:pt x="3474720" y="0"/>
                </a:cubicBezTo>
                <a:cubicBezTo>
                  <a:pt x="3474913" y="12649"/>
                  <a:pt x="3473732" y="17989"/>
                  <a:pt x="3474720" y="27432"/>
                </a:cubicBezTo>
                <a:cubicBezTo>
                  <a:pt x="3317198" y="15714"/>
                  <a:pt x="2959205" y="52182"/>
                  <a:pt x="2779776" y="27432"/>
                </a:cubicBezTo>
                <a:cubicBezTo>
                  <a:pt x="2600347" y="2682"/>
                  <a:pt x="2382660" y="-684"/>
                  <a:pt x="2015338" y="27432"/>
                </a:cubicBezTo>
                <a:cubicBezTo>
                  <a:pt x="1648016" y="55548"/>
                  <a:pt x="1641073" y="39646"/>
                  <a:pt x="1424635" y="27432"/>
                </a:cubicBezTo>
                <a:cubicBezTo>
                  <a:pt x="1208197" y="15218"/>
                  <a:pt x="1021559" y="15893"/>
                  <a:pt x="729691" y="27432"/>
                </a:cubicBezTo>
                <a:cubicBezTo>
                  <a:pt x="437823" y="38971"/>
                  <a:pt x="153856" y="-2647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F5E735"/>
          </a:solidFill>
          <a:ln w="38100" cap="rnd">
            <a:solidFill>
              <a:srgbClr val="F5E73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8A108363-D883-4CF3-BBE4-24662E5CE9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00" r="1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53506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9AF22-2825-44C1-BD1F-ED31C0B0D2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1824" r="-1" b="13885"/>
          <a:stretch/>
        </p:blipFill>
        <p:spPr>
          <a:xfrm>
            <a:off x="-1" y="-1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04EED8-6039-4575-AAC9-0808B3FAA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048" y="1124712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9600"/>
              <a:t>Our Goal</a:t>
            </a: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9288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A3BC6B-3085-4873-AA28-102EBC615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6100"/>
              <a:t>Spot Beam Satellite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31E2FD"/>
          </a:solidFill>
          <a:ln w="38100" cap="rnd">
            <a:solidFill>
              <a:srgbClr val="31E2FD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F5774-1554-4CD3-A8B1-134EA3C58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Most Significant advancements leading to increase in capacity in modern satellite.</a:t>
            </a:r>
          </a:p>
          <a:p>
            <a:r>
              <a:rPr lang="en-US" b="1" dirty="0">
                <a:ea typeface="+mn-lt"/>
                <a:cs typeface="+mn-lt"/>
              </a:rPr>
              <a:t>In a spot beam the signal power is focused on a specific area of the Earth’s surface, being the beam’s footprint on the order of several hundreds of kilometers</a:t>
            </a:r>
            <a:endParaRPr lang="en-US" b="1" dirty="0"/>
          </a:p>
          <a:p>
            <a:endParaRPr lang="en-US" b="1" dirty="0"/>
          </a:p>
        </p:txBody>
      </p:sp>
      <p:pic>
        <p:nvPicPr>
          <p:cNvPr id="15" name="Picture 4">
            <a:extLst>
              <a:ext uri="{FF2B5EF4-FFF2-40B4-BE49-F238E27FC236}">
                <a16:creationId xmlns:a16="http://schemas.microsoft.com/office/drawing/2014/main" id="{FA5008C2-3786-4A78-9366-3F54E44A8F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72" r="4" b="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68374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4AD474-6776-424A-8F0B-EB2FCB8F3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75997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/>
              <a:t>Transition</a:t>
            </a: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27432"/>
          </a:xfrm>
          <a:custGeom>
            <a:avLst/>
            <a:gdLst>
              <a:gd name="connsiteX0" fmla="*/ 0 w 3291840"/>
              <a:gd name="connsiteY0" fmla="*/ 0 h 27432"/>
              <a:gd name="connsiteX1" fmla="*/ 625450 w 3291840"/>
              <a:gd name="connsiteY1" fmla="*/ 0 h 27432"/>
              <a:gd name="connsiteX2" fmla="*/ 1283818 w 3291840"/>
              <a:gd name="connsiteY2" fmla="*/ 0 h 27432"/>
              <a:gd name="connsiteX3" fmla="*/ 1975104 w 3291840"/>
              <a:gd name="connsiteY3" fmla="*/ 0 h 27432"/>
              <a:gd name="connsiteX4" fmla="*/ 2666390 w 3291840"/>
              <a:gd name="connsiteY4" fmla="*/ 0 h 27432"/>
              <a:gd name="connsiteX5" fmla="*/ 3291840 w 3291840"/>
              <a:gd name="connsiteY5" fmla="*/ 0 h 27432"/>
              <a:gd name="connsiteX6" fmla="*/ 3291840 w 3291840"/>
              <a:gd name="connsiteY6" fmla="*/ 27432 h 27432"/>
              <a:gd name="connsiteX7" fmla="*/ 2567635 w 3291840"/>
              <a:gd name="connsiteY7" fmla="*/ 27432 h 27432"/>
              <a:gd name="connsiteX8" fmla="*/ 1843430 w 3291840"/>
              <a:gd name="connsiteY8" fmla="*/ 27432 h 27432"/>
              <a:gd name="connsiteX9" fmla="*/ 1185062 w 3291840"/>
              <a:gd name="connsiteY9" fmla="*/ 27432 h 27432"/>
              <a:gd name="connsiteX10" fmla="*/ 0 w 3291840"/>
              <a:gd name="connsiteY10" fmla="*/ 27432 h 27432"/>
              <a:gd name="connsiteX11" fmla="*/ 0 w 329184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91840" h="27432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0674" y="7395"/>
                  <a:pt x="3291885" y="21864"/>
                  <a:pt x="3291840" y="27432"/>
                </a:cubicBezTo>
                <a:cubicBezTo>
                  <a:pt x="3043276" y="47012"/>
                  <a:pt x="2921041" y="-3764"/>
                  <a:pt x="2567635" y="27432"/>
                </a:cubicBezTo>
                <a:cubicBezTo>
                  <a:pt x="2214230" y="58628"/>
                  <a:pt x="2189623" y="-3875"/>
                  <a:pt x="1843430" y="27432"/>
                </a:cubicBezTo>
                <a:cubicBezTo>
                  <a:pt x="1497237" y="58739"/>
                  <a:pt x="1492584" y="38324"/>
                  <a:pt x="1185062" y="27432"/>
                </a:cubicBezTo>
                <a:cubicBezTo>
                  <a:pt x="877540" y="16540"/>
                  <a:pt x="313238" y="555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91840" h="27432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2033" y="12649"/>
                  <a:pt x="3290852" y="17989"/>
                  <a:pt x="3291840" y="27432"/>
                </a:cubicBezTo>
                <a:cubicBezTo>
                  <a:pt x="3120474" y="24858"/>
                  <a:pt x="2816568" y="13777"/>
                  <a:pt x="2633472" y="27432"/>
                </a:cubicBezTo>
                <a:cubicBezTo>
                  <a:pt x="2450376" y="41087"/>
                  <a:pt x="2160769" y="46494"/>
                  <a:pt x="1909267" y="27432"/>
                </a:cubicBezTo>
                <a:cubicBezTo>
                  <a:pt x="1657765" y="8370"/>
                  <a:pt x="1623992" y="18792"/>
                  <a:pt x="1349654" y="27432"/>
                </a:cubicBezTo>
                <a:cubicBezTo>
                  <a:pt x="1075316" y="36072"/>
                  <a:pt x="833426" y="43325"/>
                  <a:pt x="691286" y="27432"/>
                </a:cubicBezTo>
                <a:cubicBezTo>
                  <a:pt x="549146" y="11539"/>
                  <a:pt x="342011" y="33345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C8C86B"/>
          </a:solidFill>
          <a:ln w="38100" cap="rnd">
            <a:solidFill>
              <a:srgbClr val="C8C86B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, radar chart&#10;&#10;Description automatically generated">
            <a:extLst>
              <a:ext uri="{FF2B5EF4-FFF2-40B4-BE49-F238E27FC236}">
                <a16:creationId xmlns:a16="http://schemas.microsoft.com/office/drawing/2014/main" id="{11138720-95A0-4B15-8B71-BCC67BD6D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5803" y="2642616"/>
            <a:ext cx="5602889" cy="3895344"/>
          </a:xfrm>
          <a:prstGeom prst="rect">
            <a:avLst/>
          </a:prstGeom>
        </p:spPr>
      </p:pic>
      <p:pic>
        <p:nvPicPr>
          <p:cNvPr id="5" name="Picture 5" descr="A picture containing indoor, table, cake, sitting&#10;&#10;Description automatically generated">
            <a:extLst>
              <a:ext uri="{FF2B5EF4-FFF2-40B4-BE49-F238E27FC236}">
                <a16:creationId xmlns:a16="http://schemas.microsoft.com/office/drawing/2014/main" id="{4161BA6F-59D6-403B-B381-39EA252FB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4496" y="3109486"/>
            <a:ext cx="5614416" cy="296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05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picture containing outdoor, bicycle, blue, person&#10;&#10;Description automatically generated">
            <a:extLst>
              <a:ext uri="{FF2B5EF4-FFF2-40B4-BE49-F238E27FC236}">
                <a16:creationId xmlns:a16="http://schemas.microsoft.com/office/drawing/2014/main" id="{41862644-5637-4430-A4A0-C59190602F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6" r="1" b="1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7445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picture containing electronics, camera, old&#10;&#10;Description automatically generated">
            <a:extLst>
              <a:ext uri="{FF2B5EF4-FFF2-40B4-BE49-F238E27FC236}">
                <a16:creationId xmlns:a16="http://schemas.microsoft.com/office/drawing/2014/main" id="{2B92B673-96E0-45DC-9BF0-EDDD4DC249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784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2342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A picture containing blue, car, sitting, table&#10;&#10;Description automatically generated">
            <a:extLst>
              <a:ext uri="{FF2B5EF4-FFF2-40B4-BE49-F238E27FC236}">
                <a16:creationId xmlns:a16="http://schemas.microsoft.com/office/drawing/2014/main" id="{E2F84E11-3B6F-4577-8A75-FDB8BD6878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08" r="2473" b="1"/>
          <a:stretch/>
        </p:blipFill>
        <p:spPr>
          <a:xfrm>
            <a:off x="180279" y="161490"/>
            <a:ext cx="11827082" cy="6534092"/>
          </a:xfrm>
          <a:custGeom>
            <a:avLst/>
            <a:gdLst/>
            <a:ahLst/>
            <a:cxnLst/>
            <a:rect l="l" t="t" r="r" b="b"/>
            <a:pathLst>
              <a:path w="11827082" h="6534092">
                <a:moveTo>
                  <a:pt x="6610089" y="5"/>
                </a:moveTo>
                <a:cubicBezTo>
                  <a:pt x="6763993" y="-277"/>
                  <a:pt x="6862741" y="14300"/>
                  <a:pt x="6956523" y="21390"/>
                </a:cubicBezTo>
                <a:cubicBezTo>
                  <a:pt x="7271939" y="-12207"/>
                  <a:pt x="7581352" y="149"/>
                  <a:pt x="7768349" y="21390"/>
                </a:cubicBezTo>
                <a:lnTo>
                  <a:pt x="7831642" y="23688"/>
                </a:lnTo>
                <a:lnTo>
                  <a:pt x="7886307" y="21390"/>
                </a:lnTo>
                <a:cubicBezTo>
                  <a:pt x="7951978" y="17798"/>
                  <a:pt x="8007622" y="16567"/>
                  <a:pt x="8057445" y="16600"/>
                </a:cubicBezTo>
                <a:lnTo>
                  <a:pt x="8096254" y="17396"/>
                </a:lnTo>
                <a:lnTo>
                  <a:pt x="8199591" y="12947"/>
                </a:lnTo>
                <a:cubicBezTo>
                  <a:pt x="8247971" y="12558"/>
                  <a:pt x="8296272" y="14617"/>
                  <a:pt x="8344260" y="21390"/>
                </a:cubicBezTo>
                <a:lnTo>
                  <a:pt x="8355505" y="22738"/>
                </a:lnTo>
                <a:lnTo>
                  <a:pt x="8462217" y="21390"/>
                </a:lnTo>
                <a:cubicBezTo>
                  <a:pt x="8567700" y="16869"/>
                  <a:pt x="8666620" y="17239"/>
                  <a:pt x="8761697" y="18554"/>
                </a:cubicBezTo>
                <a:lnTo>
                  <a:pt x="8808871" y="19038"/>
                </a:lnTo>
                <a:lnTo>
                  <a:pt x="8941246" y="13930"/>
                </a:lnTo>
                <a:cubicBezTo>
                  <a:pt x="9040199" y="10800"/>
                  <a:pt x="9149474" y="10157"/>
                  <a:pt x="9260166" y="21390"/>
                </a:cubicBezTo>
                <a:lnTo>
                  <a:pt x="9339613" y="26448"/>
                </a:lnTo>
                <a:lnTo>
                  <a:pt x="9432845" y="28493"/>
                </a:lnTo>
                <a:cubicBezTo>
                  <a:pt x="9587011" y="31230"/>
                  <a:pt x="9744909" y="31599"/>
                  <a:pt x="9849954" y="21390"/>
                </a:cubicBezTo>
                <a:cubicBezTo>
                  <a:pt x="10060044" y="972"/>
                  <a:pt x="10204432" y="2657"/>
                  <a:pt x="10425865" y="21390"/>
                </a:cubicBezTo>
                <a:lnTo>
                  <a:pt x="10477895" y="25158"/>
                </a:lnTo>
                <a:lnTo>
                  <a:pt x="10566351" y="27751"/>
                </a:lnTo>
                <a:cubicBezTo>
                  <a:pt x="10727031" y="32755"/>
                  <a:pt x="10877889" y="35639"/>
                  <a:pt x="11001775" y="21390"/>
                </a:cubicBezTo>
                <a:cubicBezTo>
                  <a:pt x="11249546" y="-7108"/>
                  <a:pt x="11434553" y="12510"/>
                  <a:pt x="11813601" y="21390"/>
                </a:cubicBezTo>
                <a:cubicBezTo>
                  <a:pt x="11817928" y="208271"/>
                  <a:pt x="11818867" y="336567"/>
                  <a:pt x="11813601" y="475847"/>
                </a:cubicBezTo>
                <a:cubicBezTo>
                  <a:pt x="11808335" y="615127"/>
                  <a:pt x="11845853" y="1008651"/>
                  <a:pt x="11813601" y="1254916"/>
                </a:cubicBezTo>
                <a:cubicBezTo>
                  <a:pt x="11809570" y="1285699"/>
                  <a:pt x="11806768" y="1314174"/>
                  <a:pt x="11804923" y="1340777"/>
                </a:cubicBezTo>
                <a:lnTo>
                  <a:pt x="11803652" y="1373115"/>
                </a:lnTo>
                <a:lnTo>
                  <a:pt x="11804560" y="1395572"/>
                </a:lnTo>
                <a:cubicBezTo>
                  <a:pt x="11806656" y="1431340"/>
                  <a:pt x="11809600" y="1470662"/>
                  <a:pt x="11813601" y="1514605"/>
                </a:cubicBezTo>
                <a:cubicBezTo>
                  <a:pt x="11829606" y="1690380"/>
                  <a:pt x="11822955" y="1813845"/>
                  <a:pt x="11815628" y="1920902"/>
                </a:cubicBezTo>
                <a:lnTo>
                  <a:pt x="11811346" y="1995660"/>
                </a:lnTo>
                <a:lnTo>
                  <a:pt x="11813868" y="2104640"/>
                </a:lnTo>
                <a:lnTo>
                  <a:pt x="11817197" y="2264365"/>
                </a:lnTo>
                <a:lnTo>
                  <a:pt x="11821465" y="2306631"/>
                </a:lnTo>
                <a:cubicBezTo>
                  <a:pt x="11835170" y="2477814"/>
                  <a:pt x="11818400" y="2578773"/>
                  <a:pt x="11813601" y="2683208"/>
                </a:cubicBezTo>
                <a:cubicBezTo>
                  <a:pt x="11809487" y="2772725"/>
                  <a:pt x="11816027" y="2930030"/>
                  <a:pt x="11816192" y="3070653"/>
                </a:cubicBezTo>
                <a:lnTo>
                  <a:pt x="11813610" y="3202145"/>
                </a:lnTo>
                <a:lnTo>
                  <a:pt x="11813601" y="3267510"/>
                </a:lnTo>
                <a:cubicBezTo>
                  <a:pt x="11811419" y="3587194"/>
                  <a:pt x="11813535" y="3497122"/>
                  <a:pt x="11813601" y="3721967"/>
                </a:cubicBezTo>
                <a:cubicBezTo>
                  <a:pt x="11813617" y="3778178"/>
                  <a:pt x="11814293" y="3835214"/>
                  <a:pt x="11815131" y="3894088"/>
                </a:cubicBezTo>
                <a:lnTo>
                  <a:pt x="11816203" y="3972593"/>
                </a:lnTo>
                <a:lnTo>
                  <a:pt x="11816265" y="3973919"/>
                </a:lnTo>
                <a:cubicBezTo>
                  <a:pt x="11819902" y="4062998"/>
                  <a:pt x="11819694" y="4122248"/>
                  <a:pt x="11818174" y="4171327"/>
                </a:cubicBezTo>
                <a:lnTo>
                  <a:pt x="11817878" y="4178488"/>
                </a:lnTo>
                <a:lnTo>
                  <a:pt x="11818118" y="4277530"/>
                </a:lnTo>
                <a:cubicBezTo>
                  <a:pt x="11817612" y="4347824"/>
                  <a:pt x="11816272" y="4421987"/>
                  <a:pt x="11813601" y="4501036"/>
                </a:cubicBezTo>
                <a:cubicBezTo>
                  <a:pt x="11824398" y="4779554"/>
                  <a:pt x="11834923" y="4895505"/>
                  <a:pt x="11813601" y="5020415"/>
                </a:cubicBezTo>
                <a:cubicBezTo>
                  <a:pt x="11808270" y="5051643"/>
                  <a:pt x="11804885" y="5094410"/>
                  <a:pt x="11802984" y="5145366"/>
                </a:cubicBezTo>
                <a:lnTo>
                  <a:pt x="11802805" y="5153576"/>
                </a:lnTo>
                <a:lnTo>
                  <a:pt x="11813601" y="5280104"/>
                </a:lnTo>
                <a:cubicBezTo>
                  <a:pt x="11848339" y="5545832"/>
                  <a:pt x="11803810" y="5568088"/>
                  <a:pt x="11813601" y="5734561"/>
                </a:cubicBezTo>
                <a:cubicBezTo>
                  <a:pt x="11814825" y="5755370"/>
                  <a:pt x="11815354" y="5777180"/>
                  <a:pt x="11815391" y="5800160"/>
                </a:cubicBezTo>
                <a:lnTo>
                  <a:pt x="11814403" y="5861994"/>
                </a:lnTo>
                <a:lnTo>
                  <a:pt x="11814897" y="5940552"/>
                </a:lnTo>
                <a:cubicBezTo>
                  <a:pt x="11813455" y="6007961"/>
                  <a:pt x="11810716" y="6074118"/>
                  <a:pt x="11808410" y="6139030"/>
                </a:cubicBezTo>
                <a:lnTo>
                  <a:pt x="11805249" y="6294204"/>
                </a:lnTo>
                <a:lnTo>
                  <a:pt x="11806853" y="6377232"/>
                </a:lnTo>
                <a:lnTo>
                  <a:pt x="11813601" y="6513630"/>
                </a:lnTo>
                <a:cubicBezTo>
                  <a:pt x="11755932" y="6520071"/>
                  <a:pt x="11702085" y="6522123"/>
                  <a:pt x="11651008" y="6521869"/>
                </a:cubicBezTo>
                <a:lnTo>
                  <a:pt x="11606878" y="6520178"/>
                </a:lnTo>
                <a:lnTo>
                  <a:pt x="11480359" y="6526470"/>
                </a:lnTo>
                <a:cubicBezTo>
                  <a:pt x="11411497" y="6529079"/>
                  <a:pt x="11340067" y="6529281"/>
                  <a:pt x="11235913" y="6522672"/>
                </a:cubicBezTo>
                <a:lnTo>
                  <a:pt x="11167376" y="6517338"/>
                </a:lnTo>
                <a:lnTo>
                  <a:pt x="11118099" y="6519937"/>
                </a:lnTo>
                <a:cubicBezTo>
                  <a:pt x="11008080" y="6519923"/>
                  <a:pt x="10918905" y="6505169"/>
                  <a:pt x="10779737" y="6513630"/>
                </a:cubicBezTo>
                <a:lnTo>
                  <a:pt x="10756340" y="6513513"/>
                </a:lnTo>
                <a:lnTo>
                  <a:pt x="10748952" y="6514346"/>
                </a:lnTo>
                <a:cubicBezTo>
                  <a:pt x="10725838" y="6516206"/>
                  <a:pt x="10699773" y="6516641"/>
                  <a:pt x="10661780" y="6513630"/>
                </a:cubicBezTo>
                <a:lnTo>
                  <a:pt x="10643067" y="6512943"/>
                </a:lnTo>
                <a:lnTo>
                  <a:pt x="10627638" y="6512866"/>
                </a:lnTo>
                <a:lnTo>
                  <a:pt x="10598539" y="6511309"/>
                </a:lnTo>
                <a:lnTo>
                  <a:pt x="10590670" y="6511020"/>
                </a:lnTo>
                <a:cubicBezTo>
                  <a:pt x="10422654" y="6509230"/>
                  <a:pt x="10114537" y="6525711"/>
                  <a:pt x="9930443" y="6519069"/>
                </a:cubicBezTo>
                <a:lnTo>
                  <a:pt x="9908887" y="6517613"/>
                </a:lnTo>
                <a:lnTo>
                  <a:pt x="9697150" y="6531900"/>
                </a:lnTo>
                <a:cubicBezTo>
                  <a:pt x="9438634" y="6540253"/>
                  <a:pt x="9217380" y="6522684"/>
                  <a:pt x="9038128" y="6513630"/>
                </a:cubicBezTo>
                <a:lnTo>
                  <a:pt x="8901719" y="6509665"/>
                </a:lnTo>
                <a:lnTo>
                  <a:pt x="8766922" y="6512046"/>
                </a:lnTo>
                <a:cubicBezTo>
                  <a:pt x="8694433" y="6513288"/>
                  <a:pt x="8629372" y="6514112"/>
                  <a:pt x="8580175" y="6513630"/>
                </a:cubicBezTo>
                <a:lnTo>
                  <a:pt x="8571277" y="6513524"/>
                </a:lnTo>
                <a:lnTo>
                  <a:pt x="8462217" y="6513630"/>
                </a:lnTo>
                <a:cubicBezTo>
                  <a:pt x="8225188" y="6509968"/>
                  <a:pt x="7780127" y="6525503"/>
                  <a:pt x="7532434" y="6513630"/>
                </a:cubicBezTo>
                <a:lnTo>
                  <a:pt x="7448622" y="6511320"/>
                </a:lnTo>
                <a:lnTo>
                  <a:pt x="7428354" y="6513630"/>
                </a:lnTo>
                <a:cubicBezTo>
                  <a:pt x="7293248" y="6538560"/>
                  <a:pt x="7186080" y="6533261"/>
                  <a:pt x="7078782" y="6523679"/>
                </a:cubicBezTo>
                <a:lnTo>
                  <a:pt x="6973169" y="6513887"/>
                </a:lnTo>
                <a:lnTo>
                  <a:pt x="6954249" y="6514033"/>
                </a:lnTo>
                <a:cubicBezTo>
                  <a:pt x="6918701" y="6514123"/>
                  <a:pt x="6880374" y="6514018"/>
                  <a:pt x="6838566" y="6513630"/>
                </a:cubicBezTo>
                <a:lnTo>
                  <a:pt x="6790865" y="6514652"/>
                </a:lnTo>
                <a:lnTo>
                  <a:pt x="6717520" y="6518204"/>
                </a:lnTo>
                <a:lnTo>
                  <a:pt x="6690736" y="6516798"/>
                </a:lnTo>
                <a:lnTo>
                  <a:pt x="6604647" y="6518643"/>
                </a:lnTo>
                <a:cubicBezTo>
                  <a:pt x="6383546" y="6528740"/>
                  <a:pt x="6188571" y="6547337"/>
                  <a:pt x="5908782" y="6513630"/>
                </a:cubicBezTo>
                <a:lnTo>
                  <a:pt x="5827432" y="6506155"/>
                </a:lnTo>
                <a:lnTo>
                  <a:pt x="5818169" y="6505897"/>
                </a:lnTo>
                <a:cubicBezTo>
                  <a:pt x="5656134" y="6501940"/>
                  <a:pt x="5476891" y="6500561"/>
                  <a:pt x="5360626" y="6513630"/>
                </a:cubicBezTo>
                <a:cubicBezTo>
                  <a:pt x="5244362" y="6526700"/>
                  <a:pt x="5155294" y="6523407"/>
                  <a:pt x="5082581" y="6518492"/>
                </a:cubicBezTo>
                <a:lnTo>
                  <a:pt x="5011539" y="6513612"/>
                </a:lnTo>
                <a:lnTo>
                  <a:pt x="4978999" y="6513630"/>
                </a:lnTo>
                <a:lnTo>
                  <a:pt x="4947560" y="6512597"/>
                </a:lnTo>
                <a:lnTo>
                  <a:pt x="4902673" y="6513630"/>
                </a:lnTo>
                <a:cubicBezTo>
                  <a:pt x="4851834" y="6520217"/>
                  <a:pt x="4795188" y="6523001"/>
                  <a:pt x="4737076" y="6522747"/>
                </a:cubicBezTo>
                <a:lnTo>
                  <a:pt x="4649328" y="6518160"/>
                </a:lnTo>
                <a:lnTo>
                  <a:pt x="4624935" y="6519597"/>
                </a:lnTo>
                <a:cubicBezTo>
                  <a:pt x="4598495" y="6519851"/>
                  <a:pt x="4566987" y="6518389"/>
                  <a:pt x="4521046" y="6513630"/>
                </a:cubicBezTo>
                <a:lnTo>
                  <a:pt x="4456833" y="6510131"/>
                </a:lnTo>
                <a:lnTo>
                  <a:pt x="4343538" y="6512337"/>
                </a:lnTo>
                <a:cubicBezTo>
                  <a:pt x="4260681" y="6514690"/>
                  <a:pt x="4174545" y="6517475"/>
                  <a:pt x="4104725" y="6513630"/>
                </a:cubicBezTo>
                <a:cubicBezTo>
                  <a:pt x="3965085" y="6505941"/>
                  <a:pt x="3802107" y="6535988"/>
                  <a:pt x="3528815" y="6513630"/>
                </a:cubicBezTo>
                <a:lnTo>
                  <a:pt x="3407613" y="6504978"/>
                </a:lnTo>
                <a:lnTo>
                  <a:pt x="3251268" y="6513630"/>
                </a:lnTo>
                <a:cubicBezTo>
                  <a:pt x="3103602" y="6529652"/>
                  <a:pt x="3004932" y="6519904"/>
                  <a:pt x="2867035" y="6513929"/>
                </a:cubicBezTo>
                <a:lnTo>
                  <a:pt x="2840124" y="6513045"/>
                </a:lnTo>
                <a:lnTo>
                  <a:pt x="2834946" y="6513630"/>
                </a:lnTo>
                <a:cubicBezTo>
                  <a:pt x="2691933" y="6538293"/>
                  <a:pt x="2614008" y="6529004"/>
                  <a:pt x="2502859" y="6520536"/>
                </a:cubicBezTo>
                <a:lnTo>
                  <a:pt x="2442001" y="6517197"/>
                </a:lnTo>
                <a:lnTo>
                  <a:pt x="2438245" y="6517313"/>
                </a:lnTo>
                <a:cubicBezTo>
                  <a:pt x="2401807" y="6517985"/>
                  <a:pt x="2368299" y="6518156"/>
                  <a:pt x="2336678" y="6517988"/>
                </a:cubicBezTo>
                <a:lnTo>
                  <a:pt x="2185932" y="6514754"/>
                </a:lnTo>
                <a:lnTo>
                  <a:pt x="1960620" y="6520062"/>
                </a:lnTo>
                <a:cubicBezTo>
                  <a:pt x="1876521" y="6521810"/>
                  <a:pt x="1788378" y="6523022"/>
                  <a:pt x="1701155" y="6522387"/>
                </a:cubicBezTo>
                <a:lnTo>
                  <a:pt x="1589271" y="6518529"/>
                </a:lnTo>
                <a:lnTo>
                  <a:pt x="1539168" y="6519829"/>
                </a:lnTo>
                <a:cubicBezTo>
                  <a:pt x="1395291" y="6522782"/>
                  <a:pt x="1407110" y="6517174"/>
                  <a:pt x="1287620" y="6513630"/>
                </a:cubicBezTo>
                <a:cubicBezTo>
                  <a:pt x="1168131" y="6510087"/>
                  <a:pt x="1041230" y="6513238"/>
                  <a:pt x="932033" y="6514000"/>
                </a:cubicBezTo>
                <a:lnTo>
                  <a:pt x="918750" y="6513952"/>
                </a:lnTo>
                <a:lnTo>
                  <a:pt x="858917" y="6514806"/>
                </a:lnTo>
                <a:cubicBezTo>
                  <a:pt x="826932" y="6514879"/>
                  <a:pt x="792070" y="6514545"/>
                  <a:pt x="753341" y="6513630"/>
                </a:cubicBezTo>
                <a:cubicBezTo>
                  <a:pt x="443511" y="6506311"/>
                  <a:pt x="354936" y="6524642"/>
                  <a:pt x="17841" y="6513630"/>
                </a:cubicBezTo>
                <a:cubicBezTo>
                  <a:pt x="-956" y="6342673"/>
                  <a:pt x="-10467" y="6012653"/>
                  <a:pt x="17841" y="5799484"/>
                </a:cubicBezTo>
                <a:lnTo>
                  <a:pt x="19845" y="5756408"/>
                </a:lnTo>
                <a:lnTo>
                  <a:pt x="17841" y="5734561"/>
                </a:lnTo>
                <a:cubicBezTo>
                  <a:pt x="13149" y="5695472"/>
                  <a:pt x="12578" y="5648752"/>
                  <a:pt x="13918" y="5598323"/>
                </a:cubicBezTo>
                <a:lnTo>
                  <a:pt x="18180" y="5508699"/>
                </a:lnTo>
                <a:lnTo>
                  <a:pt x="16493" y="5477760"/>
                </a:lnTo>
                <a:cubicBezTo>
                  <a:pt x="8966" y="5369709"/>
                  <a:pt x="1889" y="5260695"/>
                  <a:pt x="17841" y="5150260"/>
                </a:cubicBezTo>
                <a:cubicBezTo>
                  <a:pt x="-3463" y="5038150"/>
                  <a:pt x="-2139" y="4857473"/>
                  <a:pt x="6850" y="4650409"/>
                </a:cubicBezTo>
                <a:lnTo>
                  <a:pt x="14633" y="4498670"/>
                </a:lnTo>
                <a:lnTo>
                  <a:pt x="14494" y="4495758"/>
                </a:lnTo>
                <a:cubicBezTo>
                  <a:pt x="12245" y="4421472"/>
                  <a:pt x="13025" y="4335511"/>
                  <a:pt x="14442" y="4243130"/>
                </a:cubicBezTo>
                <a:lnTo>
                  <a:pt x="16801" y="4091152"/>
                </a:lnTo>
                <a:lnTo>
                  <a:pt x="13537" y="4018512"/>
                </a:lnTo>
                <a:lnTo>
                  <a:pt x="17696" y="3920163"/>
                </a:lnTo>
                <a:lnTo>
                  <a:pt x="17841" y="3851812"/>
                </a:lnTo>
                <a:cubicBezTo>
                  <a:pt x="15571" y="3651484"/>
                  <a:pt x="26219" y="3546077"/>
                  <a:pt x="24551" y="3386181"/>
                </a:cubicBezTo>
                <a:lnTo>
                  <a:pt x="24397" y="3379573"/>
                </a:lnTo>
                <a:lnTo>
                  <a:pt x="22173" y="3327681"/>
                </a:lnTo>
                <a:cubicBezTo>
                  <a:pt x="20895" y="3304536"/>
                  <a:pt x="19446" y="3284181"/>
                  <a:pt x="17841" y="3267510"/>
                </a:cubicBezTo>
                <a:cubicBezTo>
                  <a:pt x="8213" y="3167488"/>
                  <a:pt x="-3113" y="2984082"/>
                  <a:pt x="3931" y="2799801"/>
                </a:cubicBezTo>
                <a:lnTo>
                  <a:pt x="4125" y="2797274"/>
                </a:lnTo>
                <a:lnTo>
                  <a:pt x="3717" y="2776150"/>
                </a:lnTo>
                <a:cubicBezTo>
                  <a:pt x="3237" y="2640023"/>
                  <a:pt x="7465" y="2516197"/>
                  <a:pt x="17841" y="2423520"/>
                </a:cubicBezTo>
                <a:cubicBezTo>
                  <a:pt x="20435" y="2400350"/>
                  <a:pt x="22069" y="2375698"/>
                  <a:pt x="22982" y="2349684"/>
                </a:cubicBezTo>
                <a:lnTo>
                  <a:pt x="23157" y="2331991"/>
                </a:lnTo>
                <a:lnTo>
                  <a:pt x="21648" y="2290240"/>
                </a:lnTo>
                <a:cubicBezTo>
                  <a:pt x="18695" y="2240502"/>
                  <a:pt x="15426" y="2193755"/>
                  <a:pt x="14054" y="2150784"/>
                </a:cubicBezTo>
                <a:lnTo>
                  <a:pt x="17291" y="2050968"/>
                </a:lnTo>
                <a:lnTo>
                  <a:pt x="12351" y="1872365"/>
                </a:lnTo>
                <a:cubicBezTo>
                  <a:pt x="11665" y="1799113"/>
                  <a:pt x="12859" y="1722821"/>
                  <a:pt x="17841" y="1644450"/>
                </a:cubicBezTo>
                <a:lnTo>
                  <a:pt x="21169" y="1569934"/>
                </a:lnTo>
                <a:lnTo>
                  <a:pt x="20488" y="1547698"/>
                </a:lnTo>
                <a:cubicBezTo>
                  <a:pt x="19568" y="1516527"/>
                  <a:pt x="18663" y="1483900"/>
                  <a:pt x="17841" y="1449683"/>
                </a:cubicBezTo>
                <a:cubicBezTo>
                  <a:pt x="11271" y="1175953"/>
                  <a:pt x="1415" y="1152151"/>
                  <a:pt x="17841" y="995226"/>
                </a:cubicBezTo>
                <a:lnTo>
                  <a:pt x="19885" y="968921"/>
                </a:lnTo>
                <a:lnTo>
                  <a:pt x="17841" y="930304"/>
                </a:lnTo>
                <a:cubicBezTo>
                  <a:pt x="7442" y="768208"/>
                  <a:pt x="7865" y="285783"/>
                  <a:pt x="17841" y="21390"/>
                </a:cubicBezTo>
                <a:cubicBezTo>
                  <a:pt x="147136" y="10433"/>
                  <a:pt x="296588" y="9602"/>
                  <a:pt x="440468" y="11925"/>
                </a:cubicBezTo>
                <a:lnTo>
                  <a:pt x="473966" y="12726"/>
                </a:lnTo>
                <a:lnTo>
                  <a:pt x="478805" y="12539"/>
                </a:lnTo>
                <a:lnTo>
                  <a:pt x="484496" y="12977"/>
                </a:lnTo>
                <a:lnTo>
                  <a:pt x="648894" y="16905"/>
                </a:lnTo>
                <a:cubicBezTo>
                  <a:pt x="714833" y="18773"/>
                  <a:pt x="776163" y="20559"/>
                  <a:pt x="829667" y="21390"/>
                </a:cubicBezTo>
                <a:lnTo>
                  <a:pt x="916694" y="22693"/>
                </a:lnTo>
                <a:lnTo>
                  <a:pt x="933747" y="21390"/>
                </a:lnTo>
                <a:cubicBezTo>
                  <a:pt x="1086511" y="12604"/>
                  <a:pt x="1591110" y="15003"/>
                  <a:pt x="1863531" y="21390"/>
                </a:cubicBezTo>
                <a:lnTo>
                  <a:pt x="1920387" y="22646"/>
                </a:lnTo>
                <a:lnTo>
                  <a:pt x="2054705" y="24358"/>
                </a:lnTo>
                <a:cubicBezTo>
                  <a:pt x="2107717" y="24456"/>
                  <a:pt x="2161143" y="23719"/>
                  <a:pt x="2217404" y="21390"/>
                </a:cubicBezTo>
                <a:cubicBezTo>
                  <a:pt x="2442445" y="12073"/>
                  <a:pt x="2732199" y="18194"/>
                  <a:pt x="2911273" y="21390"/>
                </a:cubicBezTo>
                <a:lnTo>
                  <a:pt x="3023675" y="20799"/>
                </a:lnTo>
                <a:lnTo>
                  <a:pt x="3093869" y="15816"/>
                </a:lnTo>
                <a:cubicBezTo>
                  <a:pt x="3182922" y="11551"/>
                  <a:pt x="3301373" y="10993"/>
                  <a:pt x="3429365" y="12165"/>
                </a:cubicBezTo>
                <a:lnTo>
                  <a:pt x="3575555" y="14425"/>
                </a:lnTo>
                <a:lnTo>
                  <a:pt x="3605772" y="13210"/>
                </a:lnTo>
                <a:cubicBezTo>
                  <a:pt x="3774503" y="6974"/>
                  <a:pt x="3960371" y="3465"/>
                  <a:pt x="4063093" y="21390"/>
                </a:cubicBezTo>
                <a:lnTo>
                  <a:pt x="4088792" y="24677"/>
                </a:lnTo>
                <a:lnTo>
                  <a:pt x="4129769" y="25744"/>
                </a:lnTo>
                <a:cubicBezTo>
                  <a:pt x="4269845" y="29597"/>
                  <a:pt x="4297423" y="30995"/>
                  <a:pt x="4403088" y="21390"/>
                </a:cubicBezTo>
                <a:cubicBezTo>
                  <a:pt x="4473592" y="10814"/>
                  <a:pt x="4858406" y="-6032"/>
                  <a:pt x="5096956" y="21390"/>
                </a:cubicBezTo>
                <a:lnTo>
                  <a:pt x="5251798" y="27914"/>
                </a:lnTo>
                <a:lnTo>
                  <a:pt x="5332872" y="21390"/>
                </a:lnTo>
                <a:cubicBezTo>
                  <a:pt x="5422885" y="11295"/>
                  <a:pt x="5502187" y="8863"/>
                  <a:pt x="5576462" y="10240"/>
                </a:cubicBezTo>
                <a:lnTo>
                  <a:pt x="5700011" y="17015"/>
                </a:lnTo>
                <a:lnTo>
                  <a:pt x="5761151" y="15143"/>
                </a:lnTo>
                <a:cubicBezTo>
                  <a:pt x="5846776" y="14123"/>
                  <a:pt x="5935566" y="15403"/>
                  <a:pt x="6026740" y="21390"/>
                </a:cubicBezTo>
                <a:lnTo>
                  <a:pt x="6161088" y="29209"/>
                </a:lnTo>
                <a:lnTo>
                  <a:pt x="6262655" y="21390"/>
                </a:lnTo>
                <a:cubicBezTo>
                  <a:pt x="6405549" y="5694"/>
                  <a:pt x="6517747" y="175"/>
                  <a:pt x="6610089" y="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55016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34C5D-20AC-4E97-AA23-D5AA6DB558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15709" r="-1" b="-1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865DCA-F90F-4884-A82A-C5BFD7290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048" y="1124712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/>
              <a:t>System Model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571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637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Brush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SketchyVTI</vt:lpstr>
      <vt:lpstr>BrushVTI</vt:lpstr>
      <vt:lpstr> Power and Bandwidth Allocation in Multibeam Satellite Systems</vt:lpstr>
      <vt:lpstr>Dynamic Resource Management</vt:lpstr>
      <vt:lpstr>Our Goal</vt:lpstr>
      <vt:lpstr>Spot Beam Satellite</vt:lpstr>
      <vt:lpstr>Transition</vt:lpstr>
      <vt:lpstr>PowerPoint Presentation</vt:lpstr>
      <vt:lpstr>PowerPoint Presentation</vt:lpstr>
      <vt:lpstr>PowerPoint Presentation</vt:lpstr>
      <vt:lpstr>System Model</vt:lpstr>
      <vt:lpstr>Link Budget Model</vt:lpstr>
      <vt:lpstr>PowerPoint Presentation</vt:lpstr>
      <vt:lpstr>Link Budget Equaltion</vt:lpstr>
      <vt:lpstr>Problem Statement</vt:lpstr>
      <vt:lpstr>PowerPoint Presentation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192</cp:revision>
  <dcterms:created xsi:type="dcterms:W3CDTF">2020-12-21T04:54:57Z</dcterms:created>
  <dcterms:modified xsi:type="dcterms:W3CDTF">2020-12-21T06:30:38Z</dcterms:modified>
</cp:coreProperties>
</file>

<file path=docProps/thumbnail.jpeg>
</file>